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14" r:id="rId3"/>
    <p:sldId id="325" r:id="rId4"/>
    <p:sldId id="257" r:id="rId5"/>
    <p:sldId id="335" r:id="rId6"/>
    <p:sldId id="264" r:id="rId7"/>
    <p:sldId id="358" r:id="rId8"/>
    <p:sldId id="357" r:id="rId9"/>
    <p:sldId id="425" r:id="rId10"/>
    <p:sldId id="359" r:id="rId11"/>
    <p:sldId id="340" r:id="rId12"/>
    <p:sldId id="360" r:id="rId13"/>
    <p:sldId id="361" r:id="rId14"/>
    <p:sldId id="362" r:id="rId15"/>
    <p:sldId id="367" r:id="rId16"/>
    <p:sldId id="364" r:id="rId17"/>
    <p:sldId id="426" r:id="rId18"/>
    <p:sldId id="409" r:id="rId19"/>
    <p:sldId id="427" r:id="rId20"/>
    <p:sldId id="328" r:id="rId21"/>
    <p:sldId id="412" r:id="rId22"/>
    <p:sldId id="411" r:id="rId23"/>
    <p:sldId id="343" r:id="rId24"/>
    <p:sldId id="349" r:id="rId25"/>
    <p:sldId id="275" r:id="rId26"/>
    <p:sldId id="350" r:id="rId27"/>
    <p:sldId id="414" r:id="rId28"/>
    <p:sldId id="351" r:id="rId29"/>
    <p:sldId id="417" r:id="rId30"/>
    <p:sldId id="352" r:id="rId31"/>
    <p:sldId id="419" r:id="rId32"/>
    <p:sldId id="428" r:id="rId33"/>
    <p:sldId id="429" r:id="rId34"/>
    <p:sldId id="423" r:id="rId35"/>
    <p:sldId id="354" r:id="rId36"/>
    <p:sldId id="309" r:id="rId37"/>
    <p:sldId id="422" r:id="rId38"/>
    <p:sldId id="424" r:id="rId39"/>
    <p:sldId id="413" r:id="rId40"/>
    <p:sldId id="298" r:id="rId41"/>
    <p:sldId id="363" r:id="rId42"/>
    <p:sldId id="324" r:id="rId43"/>
    <p:sldId id="306" r:id="rId44"/>
    <p:sldId id="305" r:id="rId45"/>
    <p:sldId id="299" r:id="rId46"/>
    <p:sldId id="304" r:id="rId47"/>
    <p:sldId id="338" r:id="rId48"/>
    <p:sldId id="420" r:id="rId49"/>
    <p:sldId id="421" r:id="rId5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7167" autoAdjust="0"/>
  </p:normalViewPr>
  <p:slideViewPr>
    <p:cSldViewPr snapToGrid="0">
      <p:cViewPr varScale="1">
        <p:scale>
          <a:sx n="96" d="100"/>
          <a:sy n="96" d="100"/>
        </p:scale>
        <p:origin x="1188" y="90"/>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13/02/2026</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13/02/2026</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termo </a:t>
            </a:r>
            <a:r>
              <a:rPr lang="pt-BR" b="1" dirty="0"/>
              <a:t>“Machine Learning” (Aprendizado de Máquina)</a:t>
            </a:r>
            <a:r>
              <a:rPr lang="pt-BR" dirty="0"/>
              <a:t> foi cunhado por:</a:t>
            </a:r>
          </a:p>
          <a:p>
            <a:r>
              <a:rPr lang="pt-BR" b="1" dirty="0"/>
              <a:t>🧠 Arthur Samuel</a:t>
            </a:r>
          </a:p>
          <a:p>
            <a:r>
              <a:rPr lang="pt-BR" dirty="0"/>
              <a:t>Ele utilizou a expressão pela primeira vez em </a:t>
            </a:r>
            <a:r>
              <a:rPr lang="pt-BR" b="1" dirty="0"/>
              <a:t>1959</a:t>
            </a:r>
            <a:r>
              <a:rPr lang="pt-BR" dirty="0"/>
              <a:t>, enquanto trabalhava na </a:t>
            </a:r>
            <a:r>
              <a:rPr lang="pt-BR" b="1" dirty="0"/>
              <a:t>IBM</a:t>
            </a:r>
            <a:r>
              <a:rPr lang="pt-BR" dirty="0"/>
              <a:t>.</a:t>
            </a:r>
          </a:p>
          <a:p>
            <a:r>
              <a:rPr lang="pt-BR" dirty="0"/>
              <a:t>Samuel definiu aprendizado de máquina como:</a:t>
            </a:r>
          </a:p>
          <a:p>
            <a:r>
              <a:rPr lang="pt-BR" dirty="0"/>
              <a:t>“O campo de estudo que dá aos computadores a habilidade de aprender sem serem explicitamente programados.”</a:t>
            </a:r>
          </a:p>
          <a:p>
            <a:r>
              <a:rPr lang="pt-BR" dirty="0"/>
              <a:t>Ele ficou especialmente conhecido por desenvolver um programa de </a:t>
            </a:r>
            <a:r>
              <a:rPr lang="pt-BR" b="1" dirty="0"/>
              <a:t>damas (</a:t>
            </a:r>
            <a:r>
              <a:rPr lang="pt-BR" b="1" dirty="0" err="1"/>
              <a:t>checkers</a:t>
            </a:r>
            <a:r>
              <a:rPr lang="pt-BR" b="1" dirty="0"/>
              <a:t>)</a:t>
            </a:r>
            <a:r>
              <a:rPr lang="pt-BR" dirty="0"/>
              <a:t> que aprendia a melhorar seu desempenho jogando contra si mesmo — um dos primeiros exemplos práticos de aprendizado automático.</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3A1B-C747-1989-0EF8-CB08121EC28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769483E-72FB-56E8-4E25-C799CE67CA6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F3168CD-4E40-C6B2-22CC-408C17D873B1}"/>
              </a:ext>
            </a:extLst>
          </p:cNvPr>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a:extLst>
              <a:ext uri="{FF2B5EF4-FFF2-40B4-BE49-F238E27FC236}">
                <a16:creationId xmlns:a16="http://schemas.microsoft.com/office/drawing/2014/main" id="{49AD93DE-44EA-D528-1877-4284C88D889C}"/>
              </a:ext>
            </a:extLst>
          </p:cNvPr>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10642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21142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46B0F-F867-09A5-6D1D-95E288DBA3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0922C7A-8E72-1294-F50C-8038FDFF107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A06338D-FDEF-C089-0921-8AA11F0587B6}"/>
              </a:ext>
            </a:extLst>
          </p:cNvPr>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a:extLst>
              <a:ext uri="{FF2B5EF4-FFF2-40B4-BE49-F238E27FC236}">
                <a16:creationId xmlns:a16="http://schemas.microsoft.com/office/drawing/2014/main" id="{187F2EF2-DE70-0AE8-9144-05A7E2F00332}"/>
              </a:ext>
            </a:extLst>
          </p:cNvPr>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556471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que é um ambiente computacional gratuito executado na nuvem.</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04495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13/02/2026</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13/02/2026</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7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7.png"/><Relationship Id="rId9" Type="http://schemas.openxmlformats.org/officeDocument/2006/relationships/image" Target="../media/image73.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9.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67.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4.jpe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075379" y="1825624"/>
            <a:ext cx="7116621" cy="5032376"/>
          </a:xfrm>
        </p:spPr>
        <p:txBody>
          <a:bodyPr/>
          <a:lstStyle/>
          <a:p>
            <a:pPr marL="171450" indent="-171450"/>
            <a:r>
              <a:rPr lang="pt-BR" b="1" dirty="0"/>
              <a:t>Definição formal</a:t>
            </a:r>
            <a:r>
              <a:rPr lang="pt-BR" dirty="0"/>
              <a:t>: </a:t>
            </a:r>
          </a:p>
          <a:p>
            <a:pPr marL="0" indent="0" algn="ctr">
              <a:buNone/>
            </a:pPr>
            <a:r>
              <a:rPr lang="pt-BR" dirty="0"/>
              <a:t>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a:t>
            </a:r>
            <a:r>
              <a:rPr lang="pt-BR" b="1" dirty="0">
                <a:solidFill>
                  <a:schemeClr val="accent2"/>
                </a:solidFill>
              </a:rPr>
              <a:t>emulem</a:t>
            </a:r>
            <a:r>
              <a:rPr lang="pt-BR" dirty="0"/>
              <a:t> </a:t>
            </a:r>
            <a:r>
              <a:rPr lang="pt-BR" b="1" dirty="0">
                <a:solidFill>
                  <a:srgbClr val="FF0000"/>
                </a:solidFill>
              </a:rPr>
              <a:t>todas</a:t>
            </a:r>
            <a:r>
              <a:rPr lang="pt-BR" dirty="0"/>
              <a:t> as nossas capacidades de uma única vez, </a:t>
            </a:r>
            <a:r>
              <a:rPr lang="pt-BR" b="1" i="1" dirty="0">
                <a:solidFill>
                  <a:srgbClr val="00B050"/>
                </a:solidFill>
              </a:rPr>
              <a:t>não é uma tarefa simples</a:t>
            </a:r>
            <a:r>
              <a:rPr lang="pt-BR" dirty="0"/>
              <a:t>.</a:t>
            </a:r>
          </a:p>
        </p:txBody>
      </p:sp>
      <p:grpSp>
        <p:nvGrpSpPr>
          <p:cNvPr id="19" name="Group 18">
            <a:extLst>
              <a:ext uri="{FF2B5EF4-FFF2-40B4-BE49-F238E27FC236}">
                <a16:creationId xmlns:a16="http://schemas.microsoft.com/office/drawing/2014/main" id="{19406F3C-235B-846B-7165-310D6E4D7F28}"/>
              </a:ext>
            </a:extLst>
          </p:cNvPr>
          <p:cNvGrpSpPr/>
          <p:nvPr/>
        </p:nvGrpSpPr>
        <p:grpSpPr>
          <a:xfrm>
            <a:off x="645704" y="2323576"/>
            <a:ext cx="4003467" cy="3819503"/>
            <a:chOff x="505033" y="2202158"/>
            <a:chExt cx="4003467" cy="3819503"/>
          </a:xfrm>
        </p:grpSpPr>
        <p:grpSp>
          <p:nvGrpSpPr>
            <p:cNvPr id="4" name="Grupo 19">
              <a:extLst>
                <a:ext uri="{FF2B5EF4-FFF2-40B4-BE49-F238E27FC236}">
                  <a16:creationId xmlns:a16="http://schemas.microsoft.com/office/drawing/2014/main" id="{937369EF-BACF-53C3-B7F2-025B9AF1B2C6}"/>
                </a:ext>
              </a:extLst>
            </p:cNvPr>
            <p:cNvGrpSpPr/>
            <p:nvPr/>
          </p:nvGrpSpPr>
          <p:grpSpPr>
            <a:xfrm>
              <a:off x="505033" y="2202158"/>
              <a:ext cx="4003467" cy="2176953"/>
              <a:chOff x="807505" y="2500541"/>
              <a:chExt cx="5720986" cy="3001503"/>
            </a:xfrm>
          </p:grpSpPr>
          <p:sp>
            <p:nvSpPr>
              <p:cNvPr id="5" name="Retângulo de cantos arredondados 3">
                <a:extLst>
                  <a:ext uri="{FF2B5EF4-FFF2-40B4-BE49-F238E27FC236}">
                    <a16:creationId xmlns:a16="http://schemas.microsoft.com/office/drawing/2014/main" id="{A55CC8BB-16C4-D6A8-FD9B-B7ACDC5144D2}"/>
                  </a:ext>
                </a:extLst>
              </p:cNvPr>
              <p:cNvSpPr/>
              <p:nvPr/>
            </p:nvSpPr>
            <p:spPr>
              <a:xfrm>
                <a:off x="838200" y="2500543"/>
                <a:ext cx="2959331" cy="30015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4">
                <a:extLst>
                  <a:ext uri="{FF2B5EF4-FFF2-40B4-BE49-F238E27FC236}">
                    <a16:creationId xmlns:a16="http://schemas.microsoft.com/office/drawing/2014/main" id="{239AE570-D31D-857A-AD0D-DCE24F29D360}"/>
                  </a:ext>
                </a:extLst>
              </p:cNvPr>
              <p:cNvSpPr/>
              <p:nvPr/>
            </p:nvSpPr>
            <p:spPr>
              <a:xfrm>
                <a:off x="1735974" y="3436027"/>
                <a:ext cx="1163782" cy="113053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7" name="Retângulo de cantos arredondados 6">
                <a:extLst>
                  <a:ext uri="{FF2B5EF4-FFF2-40B4-BE49-F238E27FC236}">
                    <a16:creationId xmlns:a16="http://schemas.microsoft.com/office/drawing/2014/main" id="{94721C25-E3FA-8BEE-9ED2-97A34625C148}"/>
                  </a:ext>
                </a:extLst>
              </p:cNvPr>
              <p:cNvSpPr/>
              <p:nvPr/>
            </p:nvSpPr>
            <p:spPr>
              <a:xfrm rot="5400000">
                <a:off x="4491694" y="3465245"/>
                <a:ext cx="3001502" cy="1072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Ambiente</a:t>
                </a:r>
              </a:p>
            </p:txBody>
          </p:sp>
          <p:cxnSp>
            <p:nvCxnSpPr>
              <p:cNvPr id="8" name="Conector de seta reta 7">
                <a:extLst>
                  <a:ext uri="{FF2B5EF4-FFF2-40B4-BE49-F238E27FC236}">
                    <a16:creationId xmlns:a16="http://schemas.microsoft.com/office/drawing/2014/main" id="{52E0AD27-2026-2A0F-C527-42E32AD86A2D}"/>
                  </a:ext>
                </a:extLst>
              </p:cNvPr>
              <p:cNvCxnSpPr/>
              <p:nvPr/>
            </p:nvCxnSpPr>
            <p:spPr>
              <a:xfrm flipH="1">
                <a:off x="3267784" y="2820886"/>
                <a:ext cx="244800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12">
                <a:extLst>
                  <a:ext uri="{FF2B5EF4-FFF2-40B4-BE49-F238E27FC236}">
                    <a16:creationId xmlns:a16="http://schemas.microsoft.com/office/drawing/2014/main" id="{5D7070B2-5ACA-0A88-346D-80DA1443AB02}"/>
                  </a:ext>
                </a:extLst>
              </p:cNvPr>
              <p:cNvCxnSpPr/>
              <p:nvPr/>
            </p:nvCxnSpPr>
            <p:spPr>
              <a:xfrm>
                <a:off x="3267784" y="5320058"/>
                <a:ext cx="244800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13">
                <a:extLst>
                  <a:ext uri="{FF2B5EF4-FFF2-40B4-BE49-F238E27FC236}">
                    <a16:creationId xmlns:a16="http://schemas.microsoft.com/office/drawing/2014/main" id="{F0730782-26E7-A1EA-F424-72F5FAA82A3C}"/>
                  </a:ext>
                </a:extLst>
              </p:cNvPr>
              <p:cNvCxnSpPr/>
              <p:nvPr/>
            </p:nvCxnSpPr>
            <p:spPr>
              <a:xfrm rot="16200000" flipH="1">
                <a:off x="2101866" y="3220027"/>
                <a:ext cx="43200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4">
                <a:extLst>
                  <a:ext uri="{FF2B5EF4-FFF2-40B4-BE49-F238E27FC236}">
                    <a16:creationId xmlns:a16="http://schemas.microsoft.com/office/drawing/2014/main" id="{E5C66717-3CDA-0975-26AF-FA1A0D8D44F6}"/>
                  </a:ext>
                </a:extLst>
              </p:cNvPr>
              <p:cNvCxnSpPr/>
              <p:nvPr/>
            </p:nvCxnSpPr>
            <p:spPr>
              <a:xfrm rot="16200000" flipH="1">
                <a:off x="2101864" y="4782557"/>
                <a:ext cx="43200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4DAA9D56-C383-3F7B-FA2F-41C369BE6BA1}"/>
                  </a:ext>
                </a:extLst>
              </p:cNvPr>
              <p:cNvSpPr txBox="1"/>
              <p:nvPr/>
            </p:nvSpPr>
            <p:spPr>
              <a:xfrm>
                <a:off x="3788777" y="2850694"/>
                <a:ext cx="1248741" cy="369332"/>
              </a:xfrm>
              <a:prstGeom prst="rect">
                <a:avLst/>
              </a:prstGeom>
              <a:noFill/>
            </p:spPr>
            <p:txBody>
              <a:bodyPr wrap="none" rtlCol="0">
                <a:spAutoFit/>
              </a:bodyPr>
              <a:lstStyle/>
              <a:p>
                <a:r>
                  <a:rPr lang="pt-BR" dirty="0"/>
                  <a:t>Percepções</a:t>
                </a:r>
              </a:p>
            </p:txBody>
          </p:sp>
          <p:sp>
            <p:nvSpPr>
              <p:cNvPr id="13" name="CaixaDeTexto 16">
                <a:extLst>
                  <a:ext uri="{FF2B5EF4-FFF2-40B4-BE49-F238E27FC236}">
                    <a16:creationId xmlns:a16="http://schemas.microsoft.com/office/drawing/2014/main" id="{968089A5-CEF4-0D9D-9116-860288424D01}"/>
                  </a:ext>
                </a:extLst>
              </p:cNvPr>
              <p:cNvSpPr txBox="1"/>
              <p:nvPr/>
            </p:nvSpPr>
            <p:spPr>
              <a:xfrm>
                <a:off x="4114125" y="4857053"/>
                <a:ext cx="740588" cy="369332"/>
              </a:xfrm>
              <a:prstGeom prst="rect">
                <a:avLst/>
              </a:prstGeom>
              <a:noFill/>
            </p:spPr>
            <p:txBody>
              <a:bodyPr wrap="none" rtlCol="0">
                <a:spAutoFit/>
              </a:bodyPr>
              <a:lstStyle/>
              <a:p>
                <a:r>
                  <a:rPr lang="pt-BR" dirty="0"/>
                  <a:t>Ações</a:t>
                </a:r>
              </a:p>
            </p:txBody>
          </p:sp>
          <p:sp>
            <p:nvSpPr>
              <p:cNvPr id="14" name="CaixaDeTexto 17">
                <a:extLst>
                  <a:ext uri="{FF2B5EF4-FFF2-40B4-BE49-F238E27FC236}">
                    <a16:creationId xmlns:a16="http://schemas.microsoft.com/office/drawing/2014/main" id="{75A05D94-4454-A35F-07A5-7C38C5BE5C0B}"/>
                  </a:ext>
                </a:extLst>
              </p:cNvPr>
              <p:cNvSpPr txBox="1"/>
              <p:nvPr/>
            </p:nvSpPr>
            <p:spPr>
              <a:xfrm>
                <a:off x="1735778" y="2534485"/>
                <a:ext cx="1021626" cy="369332"/>
              </a:xfrm>
              <a:prstGeom prst="rect">
                <a:avLst/>
              </a:prstGeom>
              <a:noFill/>
            </p:spPr>
            <p:txBody>
              <a:bodyPr wrap="none" rtlCol="0">
                <a:spAutoFit/>
              </a:bodyPr>
              <a:lstStyle/>
              <a:p>
                <a:r>
                  <a:rPr lang="pt-BR" dirty="0"/>
                  <a:t>Sensores</a:t>
                </a:r>
              </a:p>
            </p:txBody>
          </p:sp>
          <p:sp>
            <p:nvSpPr>
              <p:cNvPr id="15" name="CaixaDeTexto 18">
                <a:extLst>
                  <a:ext uri="{FF2B5EF4-FFF2-40B4-BE49-F238E27FC236}">
                    <a16:creationId xmlns:a16="http://schemas.microsoft.com/office/drawing/2014/main" id="{695A3AB3-381C-E882-245A-684113E013F3}"/>
                  </a:ext>
                </a:extLst>
              </p:cNvPr>
              <p:cNvSpPr txBox="1"/>
              <p:nvPr/>
            </p:nvSpPr>
            <p:spPr>
              <a:xfrm>
                <a:off x="1670719" y="5065635"/>
                <a:ext cx="1147238" cy="369332"/>
              </a:xfrm>
              <a:prstGeom prst="rect">
                <a:avLst/>
              </a:prstGeom>
              <a:noFill/>
            </p:spPr>
            <p:txBody>
              <a:bodyPr wrap="none" rtlCol="0">
                <a:spAutoFit/>
              </a:bodyPr>
              <a:lstStyle/>
              <a:p>
                <a:r>
                  <a:rPr lang="pt-BR" dirty="0"/>
                  <a:t>Atuadores</a:t>
                </a:r>
              </a:p>
            </p:txBody>
          </p:sp>
          <p:sp>
            <p:nvSpPr>
              <p:cNvPr id="16" name="Retângulo 15">
                <a:extLst>
                  <a:ext uri="{FF2B5EF4-FFF2-40B4-BE49-F238E27FC236}">
                    <a16:creationId xmlns:a16="http://schemas.microsoft.com/office/drawing/2014/main" id="{A86D4A38-723D-635E-59B6-2B570B931248}"/>
                  </a:ext>
                </a:extLst>
              </p:cNvPr>
              <p:cNvSpPr/>
              <p:nvPr/>
            </p:nvSpPr>
            <p:spPr>
              <a:xfrm rot="16200000">
                <a:off x="71403" y="3597846"/>
                <a:ext cx="2307851" cy="835648"/>
              </a:xfrm>
              <a:prstGeom prst="rect">
                <a:avLst/>
              </a:prstGeom>
            </p:spPr>
            <p:txBody>
              <a:bodyPr wrap="none">
                <a:spAutoFit/>
              </a:bodyPr>
              <a:lstStyle/>
              <a:p>
                <a:pPr algn="ctr"/>
                <a:r>
                  <a:rPr lang="pt-BR" sz="3200" dirty="0">
                    <a:solidFill>
                      <a:schemeClr val="bg1"/>
                    </a:solidFill>
                  </a:rPr>
                  <a:t>Máquina</a:t>
                </a:r>
              </a:p>
            </p:txBody>
          </p:sp>
        </p:grpSp>
        <p:pic>
          <p:nvPicPr>
            <p:cNvPr id="18" name="Picture 10" descr="Rose, A Empregada Robô | Guia dos Quadrinhos">
              <a:extLst>
                <a:ext uri="{FF2B5EF4-FFF2-40B4-BE49-F238E27FC236}">
                  <a16:creationId xmlns:a16="http://schemas.microsoft.com/office/drawing/2014/main" id="{D6AF6C9E-D492-AF9F-5999-26F3B041B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206" y="4611452"/>
              <a:ext cx="1880278" cy="141020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Brain PNGs for Free Download">
            <a:extLst>
              <a:ext uri="{FF2B5EF4-FFF2-40B4-BE49-F238E27FC236}">
                <a16:creationId xmlns:a16="http://schemas.microsoft.com/office/drawing/2014/main" id="{5FDE7C4F-E20F-0435-D530-8D6CDB882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0" r="13255" b="13384"/>
          <a:stretch>
            <a:fillRect/>
          </a:stretch>
        </p:blipFill>
        <p:spPr bwMode="auto">
          <a:xfrm>
            <a:off x="1374522" y="3156970"/>
            <a:ext cx="656217" cy="52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476627"/>
              </a:xfrm>
              <a:prstGeom prst="rect">
                <a:avLst/>
              </a:prstGeom>
              <a:noFill/>
            </p:spPr>
            <p:txBody>
              <a:bodyPr wrap="square" rtlCol="0">
                <a:spAutoFit/>
              </a:bodyPr>
              <a:lstStyle/>
              <a:p>
                <a:pPr algn="ctr"/>
                <a:r>
                  <a:rPr lang="pt-BR" sz="2400" b="1" dirty="0">
                    <a:solidFill>
                      <a:schemeClr val="bg1"/>
                    </a:solidFill>
                  </a:rPr>
                  <a:t>IAG</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endParaRPr lang="pt-BR" dirty="0"/>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b="1"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b="1"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b="1"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b="1"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b="1" dirty="0"/>
              <a:t>Visão computacional</a:t>
            </a:r>
          </a:p>
          <a:p>
            <a:pPr lvl="1">
              <a:buFont typeface="Wingdings" panose="05000000000000000000" pitchFamily="2" charset="2"/>
              <a:buChar char="§"/>
            </a:pPr>
            <a:r>
              <a:rPr lang="pt-BR" dirty="0"/>
              <a:t>Compreensão e interpretação de imagens e vídeos.</a:t>
            </a:r>
          </a:p>
          <a:p>
            <a:r>
              <a:rPr lang="pt-BR" b="1" dirty="0"/>
              <a:t>Robótica</a:t>
            </a:r>
            <a:endParaRPr lang="pt-BR" dirty="0"/>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b="1"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b="1" dirty="0"/>
              <a:t>Inteligência artificial geral (IAG)</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17EB-8104-57E4-E8BE-525BE89E8206}"/>
              </a:ext>
            </a:extLst>
          </p:cNvPr>
          <p:cNvSpPr>
            <a:spLocks noGrp="1"/>
          </p:cNvSpPr>
          <p:nvPr>
            <p:ph type="title"/>
          </p:nvPr>
        </p:nvSpPr>
        <p:spPr/>
        <p:txBody>
          <a:bodyPr/>
          <a:lstStyle/>
          <a:p>
            <a:r>
              <a:rPr lang="pt-BR" dirty="0"/>
              <a:t>Subáreas da inteligência artificial</a:t>
            </a:r>
            <a:endParaRPr lang="en-US" dirty="0"/>
          </a:p>
        </p:txBody>
      </p:sp>
      <p:sp>
        <p:nvSpPr>
          <p:cNvPr id="3" name="Content Placeholder 2">
            <a:extLst>
              <a:ext uri="{FF2B5EF4-FFF2-40B4-BE49-F238E27FC236}">
                <a16:creationId xmlns:a16="http://schemas.microsoft.com/office/drawing/2014/main" id="{1D3480B7-02DD-6A46-1045-F158024F69FA}"/>
              </a:ext>
            </a:extLst>
          </p:cNvPr>
          <p:cNvSpPr>
            <a:spLocks noGrp="1"/>
          </p:cNvSpPr>
          <p:nvPr>
            <p:ph idx="1"/>
          </p:nvPr>
        </p:nvSpPr>
        <p:spPr>
          <a:xfrm>
            <a:off x="5680039" y="2038774"/>
            <a:ext cx="6325496" cy="4819226"/>
          </a:xfrm>
        </p:spPr>
        <p:txBody>
          <a:bodyPr>
            <a:normAutofit/>
          </a:bodyPr>
          <a:lstStyle/>
          <a:p>
            <a:r>
              <a:rPr lang="pt-BR" dirty="0"/>
              <a:t>Como vimos, IA é um área muito ampla e não teríamos tempo para ver todas as subáreas.</a:t>
            </a:r>
          </a:p>
          <a:p>
            <a:r>
              <a:rPr lang="pt-BR" dirty="0"/>
              <a:t>Além disso, ML é a base da IA moderna.</a:t>
            </a:r>
          </a:p>
          <a:p>
            <a:pPr lvl="1">
              <a:buFont typeface="Wingdings" panose="05000000000000000000" pitchFamily="2" charset="2"/>
              <a:buChar char="§"/>
            </a:pPr>
            <a:r>
              <a:rPr lang="pt-BR" b="1" dirty="0"/>
              <a:t>Exemplos</a:t>
            </a:r>
            <a:r>
              <a:rPr lang="pt-BR" dirty="0"/>
              <a:t>: Redes convolucionais (imagens), </a:t>
            </a:r>
            <a:r>
              <a:rPr lang="pt-BR" i="1" dirty="0" err="1"/>
              <a:t>transformers</a:t>
            </a:r>
            <a:r>
              <a:rPr lang="pt-BR" dirty="0"/>
              <a:t> (ChatGPT),  modelos de difusão (geração de dados sintéticos).</a:t>
            </a:r>
          </a:p>
          <a:p>
            <a:r>
              <a:rPr lang="pt-BR" dirty="0"/>
              <a:t>Assim, focaremos no estudo dos fundamentos do </a:t>
            </a:r>
            <a:r>
              <a:rPr lang="pt-BR" b="1" i="1" dirty="0">
                <a:solidFill>
                  <a:srgbClr val="00B050"/>
                </a:solidFill>
              </a:rPr>
              <a:t>aprendizado de máquina</a:t>
            </a:r>
            <a:r>
              <a:rPr lang="pt-BR" dirty="0"/>
              <a:t>.</a:t>
            </a:r>
            <a:endParaRPr lang="pt-BR" b="1" i="1" dirty="0"/>
          </a:p>
          <a:p>
            <a:pPr marL="0" indent="0">
              <a:buNone/>
            </a:pPr>
            <a:endParaRPr lang="pt-BR" dirty="0"/>
          </a:p>
        </p:txBody>
      </p:sp>
      <p:pic>
        <p:nvPicPr>
          <p:cNvPr id="1026" name="Picture 2" descr="How Machine Learning and Artificial Intelligence Will Impact Global  Industries - GeeksforGeeks">
            <a:extLst>
              <a:ext uri="{FF2B5EF4-FFF2-40B4-BE49-F238E27FC236}">
                <a16:creationId xmlns:a16="http://schemas.microsoft.com/office/drawing/2014/main" id="{AC706E7E-C49D-9BAC-06C5-B0B4423E2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97" r="3195"/>
          <a:stretch>
            <a:fillRect/>
          </a:stretch>
        </p:blipFill>
        <p:spPr bwMode="auto">
          <a:xfrm>
            <a:off x="262089" y="2329230"/>
            <a:ext cx="5127171"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47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Por quê ML?</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4367606" y="1635124"/>
            <a:ext cx="7685850" cy="5210176"/>
          </a:xfrm>
        </p:spPr>
        <p:txBody>
          <a:bodyPr>
            <a:normAutofit/>
          </a:bodyPr>
          <a:lstStyle/>
          <a:p>
            <a:r>
              <a:rPr lang="pt-BR" b="1" dirty="0"/>
              <a:t>Caixa de ferramentas</a:t>
            </a:r>
            <a:r>
              <a:rPr lang="pt-BR" dirty="0"/>
              <a:t>: ML oferece </a:t>
            </a:r>
            <a:r>
              <a:rPr lang="pt-BR" b="1" dirty="0"/>
              <a:t>ferramentas para a análise e solução de problemas </a:t>
            </a:r>
            <a:r>
              <a:rPr lang="pt-BR" dirty="0"/>
              <a:t>em várias áreas de forma eficiente.</a:t>
            </a:r>
          </a:p>
          <a:p>
            <a:r>
              <a:rPr lang="pt-BR" b="1" dirty="0"/>
              <a:t>Redução de complexidade e custo</a:t>
            </a:r>
            <a:r>
              <a:rPr lang="pt-BR" dirty="0"/>
              <a:t>: ML pode </a:t>
            </a:r>
            <a:r>
              <a:rPr lang="pt-BR" b="1" dirty="0"/>
              <a:t>reduzir o custo e a complexidade computacional</a:t>
            </a:r>
            <a:r>
              <a:rPr lang="pt-BR" dirty="0"/>
              <a:t> de </a:t>
            </a:r>
            <a:r>
              <a:rPr lang="en-US" dirty="0" err="1"/>
              <a:t>métodos</a:t>
            </a:r>
            <a:r>
              <a:rPr lang="pt-BR" dirty="0"/>
              <a:t> muitas vezes com desempenho ótimo na teoria, mas inviáveis na prática devido a sua alta complexidade e/ou custo.</a:t>
            </a:r>
          </a:p>
          <a:p>
            <a:r>
              <a:rPr lang="pt-BR" b="1" dirty="0"/>
              <a:t>Oportunidades</a:t>
            </a:r>
            <a:r>
              <a:rPr lang="pt-BR" dirty="0"/>
              <a:t>: existem muitos </a:t>
            </a:r>
            <a:r>
              <a:rPr lang="pt-BR" b="1" dirty="0"/>
              <a:t>empregos</a:t>
            </a:r>
            <a:r>
              <a:rPr lang="pt-BR" dirty="0"/>
              <a:t> na área de análise, ciência e engenharia de dados, além de </a:t>
            </a:r>
            <a:r>
              <a:rPr lang="pt-BR" b="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242905" y="1925404"/>
            <a:ext cx="2586355" cy="22399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399879"/>
            <a:ext cx="3425548" cy="179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6200D-3DAC-7DD1-7A08-D49F944C7F24}"/>
              </a:ext>
            </a:extLst>
          </p:cNvPr>
          <p:cNvSpPr>
            <a:spLocks noGrp="1"/>
          </p:cNvSpPr>
          <p:nvPr>
            <p:ph idx="1"/>
          </p:nvPr>
        </p:nvSpPr>
        <p:spPr>
          <a:xfrm>
            <a:off x="838200" y="2432330"/>
            <a:ext cx="10515600" cy="1993340"/>
          </a:xfrm>
        </p:spPr>
        <p:txBody>
          <a:bodyPr/>
          <a:lstStyle/>
          <a:p>
            <a:pPr marL="0" indent="0" algn="ctr">
              <a:buNone/>
            </a:pPr>
            <a:r>
              <a:rPr lang="pt-BR" sz="6100" i="1" dirty="0"/>
              <a:t>OK, mas o que é o aprendizado de máquina?</a:t>
            </a:r>
            <a:endParaRPr lang="en-US" sz="6100" i="1" dirty="0"/>
          </a:p>
        </p:txBody>
      </p:sp>
    </p:spTree>
    <p:extLst>
      <p:ext uri="{BB962C8B-B14F-4D97-AF65-F5344CB8AC3E}">
        <p14:creationId xmlns:p14="http://schemas.microsoft.com/office/powerpoint/2010/main" val="140978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11135060" cy="5032376"/>
          </a:xfrm>
        </p:spPr>
        <p:txBody>
          <a:bodyPr>
            <a:normAutofit/>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7670" y="4263855"/>
            <a:ext cx="3598328" cy="2400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1025" y="4263856"/>
            <a:ext cx="4267196" cy="240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25F-30B7-AA73-9F9A-1168EB755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ACE19E-6AF7-5C93-C705-E38EDC60B832}"/>
              </a:ext>
            </a:extLst>
          </p:cNvPr>
          <p:cNvSpPr>
            <a:spLocks noGrp="1"/>
          </p:cNvSpPr>
          <p:nvPr>
            <p:ph type="title"/>
          </p:nvPr>
        </p:nvSpPr>
        <p:spPr/>
        <p:txBody>
          <a:bodyPr/>
          <a:lstStyle/>
          <a:p>
            <a:r>
              <a:rPr lang="pt-BR" dirty="0"/>
              <a:t>O que é o aprendizado de máquina?</a:t>
            </a:r>
            <a:endParaRPr lang="en-US" dirty="0"/>
          </a:p>
        </p:txBody>
      </p:sp>
      <p:sp>
        <p:nvSpPr>
          <p:cNvPr id="3" name="Espaço Reservado para Conteúdo 2">
            <a:extLst>
              <a:ext uri="{FF2B5EF4-FFF2-40B4-BE49-F238E27FC236}">
                <a16:creationId xmlns:a16="http://schemas.microsoft.com/office/drawing/2014/main" id="{7B8859F2-98F3-8627-1A3A-94056463A1C4}"/>
              </a:ext>
            </a:extLst>
          </p:cNvPr>
          <p:cNvSpPr>
            <a:spLocks noGrp="1"/>
          </p:cNvSpPr>
          <p:nvPr>
            <p:ph idx="1"/>
          </p:nvPr>
        </p:nvSpPr>
        <p:spPr>
          <a:xfrm>
            <a:off x="5830645" y="1825624"/>
            <a:ext cx="6217920" cy="5032376"/>
          </a:xfrm>
        </p:spPr>
        <p:txBody>
          <a:bodyPr>
            <a:normAutofit/>
          </a:bodyPr>
          <a:lstStyle/>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a:p>
            <a:pPr marL="0" indent="0" algn="ctr">
              <a:buNone/>
            </a:pPr>
            <a:r>
              <a:rPr lang="pt-BR" b="1" i="1" dirty="0"/>
              <a:t>Conjuntos de dados = experiências prévias</a:t>
            </a:r>
            <a:endParaRPr lang="pt-BR" dirty="0"/>
          </a:p>
        </p:txBody>
      </p:sp>
      <p:pic>
        <p:nvPicPr>
          <p:cNvPr id="5" name="Picture 2" descr="Inteligência Artificial: 3 fatos que você precisa saber! - Coopersystem">
            <a:extLst>
              <a:ext uri="{FF2B5EF4-FFF2-40B4-BE49-F238E27FC236}">
                <a16:creationId xmlns:a16="http://schemas.microsoft.com/office/drawing/2014/main" id="{8A8D1AC5-DED4-9430-4A40-B6779B846D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21" r="19983"/>
          <a:stretch/>
        </p:blipFill>
        <p:spPr bwMode="auto">
          <a:xfrm>
            <a:off x="1218699" y="4341812"/>
            <a:ext cx="4256943" cy="18209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FD7DFB15-B6F8-E8D9-4121-B878A5F30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369" y="1997244"/>
            <a:ext cx="3523183" cy="203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70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o básico de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210365"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10365" cy="4351338"/>
              </a:xfrm>
              <a:blipFill>
                <a:blip r:embed="rId3"/>
                <a:stretch>
                  <a:fillRect l="-924" t="-2241" r="-163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a:t>
                </a:r>
                <a:r>
                  <a:rPr lang="pt-BR" sz="1400" b="1" i="1" dirty="0">
                    <a:solidFill>
                      <a:schemeClr val="accent2"/>
                    </a:solidFill>
                  </a:rPr>
                  <a:t>(valor não visto durante o treinamento)</a:t>
                </a:r>
                <a:r>
                  <a:rPr lang="pt-BR" sz="1400" b="1" i="1" dirty="0">
                    <a:solidFill>
                      <a:srgbClr val="00B050"/>
                    </a:solidFill>
                  </a:rPr>
                  <a:t>?</a:t>
                </a:r>
              </a:p>
            </p:txBody>
          </p:sp>
        </mc:Choice>
        <mc:Fallback>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en-US">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dirty="0" err="1"/>
              <a:t>chatGPT</a:t>
            </a:r>
            <a:r>
              <a:rPr lang="pt-BR" dirty="0"/>
              <a:t>, </a:t>
            </a:r>
            <a:r>
              <a:rPr lang="pt-BR" i="1" dirty="0"/>
              <a:t>Siri</a:t>
            </a:r>
            <a:r>
              <a:rPr lang="pt-BR" dirty="0"/>
              <a:t>, </a:t>
            </a:r>
            <a:r>
              <a:rPr lang="pt-BR" i="1" dirty="0"/>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6"/>
            <a:ext cx="11353800" cy="5032374"/>
          </a:xfrm>
        </p:spPr>
        <p:txBody>
          <a:bodyPr>
            <a:normAutofit lnSpcReduction="10000"/>
          </a:bodyPr>
          <a:lstStyle/>
          <a:p>
            <a:r>
              <a:rPr lang="pt-BR" b="1" dirty="0"/>
              <a:t>Grandes volumes de dados </a:t>
            </a:r>
            <a:r>
              <a:rPr lang="pt-BR" dirty="0"/>
              <a:t>disponíveis: geramos centenas de </a:t>
            </a:r>
            <a:r>
              <a:rPr lang="pt-BR" i="1" dirty="0" err="1"/>
              <a:t>terabytes</a:t>
            </a:r>
            <a:r>
              <a:rPr lang="pt-BR" i="1" dirty="0"/>
              <a:t> </a:t>
            </a:r>
            <a:r>
              <a:rPr lang="pt-BR" dirty="0"/>
              <a:t>por dia.</a:t>
            </a:r>
          </a:p>
          <a:p>
            <a:r>
              <a:rPr lang="pt-BR" dirty="0"/>
              <a:t>P</a:t>
            </a:r>
            <a:r>
              <a:rPr lang="pt-BR" b="0" i="0" dirty="0">
                <a:effectLst/>
              </a:rPr>
              <a:t>ossibilidade de </a:t>
            </a:r>
            <a:r>
              <a:rPr lang="pt-BR" b="1" i="1" dirty="0">
                <a:solidFill>
                  <a:srgbClr val="00B050"/>
                </a:solidFill>
                <a:effectLst/>
              </a:rPr>
              <a:t>extrair informações úteis</a:t>
            </a:r>
            <a:r>
              <a:rPr lang="pt-BR" b="1" i="1" dirty="0">
                <a:effectLst/>
              </a:rPr>
              <a:t> do enorme volume de dados</a:t>
            </a:r>
            <a:r>
              <a:rPr lang="pt-BR" b="0" i="0" dirty="0">
                <a:effectLst/>
              </a:rPr>
              <a:t> disponível atualmente, algo que seria impossível para nós humanos.</a:t>
            </a:r>
            <a:endParaRPr lang="pt-BR" dirty="0"/>
          </a:p>
          <a:p>
            <a:pPr lvl="1">
              <a:buFont typeface="Wingdings" panose="05000000000000000000" pitchFamily="2" charset="2"/>
              <a:buChar char="§"/>
            </a:pPr>
            <a:r>
              <a:rPr lang="pt-BR" b="0" i="0" dirty="0">
                <a:effectLst/>
              </a:rPr>
              <a:t>Isso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Surgimento de </a:t>
            </a:r>
            <a:r>
              <a:rPr lang="pt-BR" b="1" i="1" dirty="0">
                <a:solidFill>
                  <a:srgbClr val="00B050"/>
                </a:solidFill>
              </a:rPr>
              <a:t>recursos computacionais poderosos </a:t>
            </a:r>
            <a:r>
              <a:rPr lang="pt-BR" dirty="0"/>
              <a:t>tais como GPUs, </a:t>
            </a:r>
            <a:r>
              <a:rPr lang="pt-BR" dirty="0" err="1"/>
              <a:t>FPGAs</a:t>
            </a:r>
            <a:r>
              <a:rPr lang="pt-BR" dirty="0"/>
              <a:t> e CPUs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pPr lvl="1">
              <a:buFont typeface="Wingdings" panose="05000000000000000000" pitchFamily="2" charset="2"/>
              <a:buChar char="§"/>
            </a:pPr>
            <a:r>
              <a:rPr lang="pt-BR" dirty="0"/>
              <a:t>Tensorflow, </a:t>
            </a:r>
            <a:r>
              <a:rPr lang="pt-BR" dirty="0" err="1"/>
              <a:t>PyTorch</a:t>
            </a:r>
            <a:r>
              <a:rPr lang="pt-BR" dirty="0"/>
              <a:t>, </a:t>
            </a:r>
            <a:r>
              <a:rPr lang="pt-BR" dirty="0" err="1"/>
              <a:t>Scikit-learn</a:t>
            </a:r>
            <a:r>
              <a:rPr lang="pt-BR" dirty="0"/>
              <a:t>, etc.</a:t>
            </a:r>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520" y="5965458"/>
            <a:ext cx="885713" cy="738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34" t="1" r="9013" b="-7415"/>
          <a:stretch>
            <a:fillRect/>
          </a:stretch>
        </p:blipFill>
        <p:spPr bwMode="auto">
          <a:xfrm>
            <a:off x="7665257" y="6088413"/>
            <a:ext cx="2056504" cy="5404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7911" y="6018839"/>
            <a:ext cx="1269833" cy="6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t>
            </a:r>
            <a:r>
              <a:rPr lang="nl-BE" b="1" i="1" dirty="0">
                <a:solidFill>
                  <a:srgbClr val="7030A0"/>
                </a:solidFill>
              </a:rPr>
              <a:t>agrupados</a:t>
            </a:r>
            <a:r>
              <a:rPr lang="nl-BE" dirty="0"/>
              <a:t>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08659" y="1825624"/>
                <a:ext cx="6343793"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08659" y="1825624"/>
                <a:ext cx="6343793" cy="5032375"/>
              </a:xfrm>
              <a:blipFill>
                <a:blip r:embed="rId3"/>
                <a:stretch>
                  <a:fillRect l="-1729" t="-1937"/>
                </a:stretch>
              </a:blipFill>
            </p:spPr>
            <p:txBody>
              <a:bodyPr/>
              <a:lstStyle/>
              <a:p>
                <a:r>
                  <a:rPr lang="en-US">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7030A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7030A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Exemplos</a:t>
                </a:r>
                <a:r>
                  <a:rPr lang="pt-BR" dirty="0"/>
                  <a:t>: filtro de spam, classificação de imagens.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en-US">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556080" y="1634257"/>
                <a:ext cx="6514000" cy="5223743"/>
              </a:xfrm>
            </p:spPr>
            <p:txBody>
              <a:bodyPr vert="horz" lIns="91440" tIns="45720" rIns="91440" bIns="45720" rtlCol="0" anchor="t">
                <a:normAutofit/>
              </a:bodyPr>
              <a:lstStyle/>
              <a:p>
                <a:r>
                  <a:rPr lang="pt-BR" dirty="0"/>
                  <a:t>Neste tipo de aprendizado, os algoritmos de ML </a:t>
                </a:r>
                <a:r>
                  <a:rPr lang="pt-BR" b="1" i="1" dirty="0">
                    <a:solidFill>
                      <a:srgbClr val="7030A0"/>
                    </a:solidFill>
                  </a:rPr>
                  <a:t>não têm acesso </a:t>
                </a:r>
                <a:r>
                  <a:rPr lang="pt-BR" b="1" i="1" dirty="0">
                    <a:solidFill>
                      <a:srgbClr val="00B050"/>
                    </a:solidFill>
                  </a:rPr>
                  <a:t>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ou seja, </a:t>
                </a:r>
                <a:r>
                  <a:rPr lang="pt-BR" b="1" i="1" dirty="0">
                    <a:solidFill>
                      <a:srgbClr val="7030A0"/>
                    </a:solidFill>
                  </a:rPr>
                  <a:t>sem a presença de rótulos</a:t>
                </a:r>
                <a:r>
                  <a:rPr lang="pt-BR" dirty="0"/>
                  <a:t>.</a:t>
                </a:r>
              </a:p>
            </p:txBody>
          </p:sp>
        </mc:Choice>
        <mc:Fallback>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556080" y="1634257"/>
                <a:ext cx="6514000" cy="5223743"/>
              </a:xfrm>
              <a:blipFill>
                <a:blip r:embed="rId3"/>
                <a:stretch>
                  <a:fillRect l="-1684" t="-1867" r="-28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288FE0-20E1-697B-6516-E39660DB8A26}"/>
              </a:ext>
            </a:extLst>
          </p:cNvPr>
          <p:cNvGrpSpPr/>
          <p:nvPr/>
        </p:nvGrpSpPr>
        <p:grpSpPr>
          <a:xfrm>
            <a:off x="-43936" y="1634257"/>
            <a:ext cx="5493267" cy="5014422"/>
            <a:chOff x="246521" y="1634257"/>
            <a:chExt cx="5493267" cy="5014422"/>
          </a:xfrm>
        </p:grpSpPr>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666979" y="2311840"/>
              <a:ext cx="1215614"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246521" y="5096050"/>
              <a:ext cx="1636072"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grpSp>
    </p:spTree>
    <p:extLst>
      <p:ext uri="{BB962C8B-B14F-4D97-AF65-F5344CB8AC3E}">
        <p14:creationId xmlns:p14="http://schemas.microsoft.com/office/powerpoint/2010/main" val="2743820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4762015"/>
              </p:ext>
            </p:extLst>
          </p:nvPr>
        </p:nvGraphicFramePr>
        <p:xfrm>
          <a:off x="1343808" y="2436009"/>
          <a:ext cx="8808469" cy="3406608"/>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3449069">
                  <a:extLst>
                    <a:ext uri="{9D8B030D-6E8A-4147-A177-3AD203B41FA5}">
                      <a16:colId xmlns:a16="http://schemas.microsoft.com/office/drawing/2014/main" val="20004"/>
                    </a:ext>
                  </a:extLst>
                </a:gridCol>
              </a:tblGrid>
              <a:tr h="196995">
                <a:tc>
                  <a:txBody>
                    <a:bodyPr/>
                    <a:lstStyle/>
                    <a:p>
                      <a:pPr algn="ctr" rtl="0" fontAlgn="b"/>
                      <a:r>
                        <a:rPr lang="pt-BR" sz="16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02122">
                <a:tc>
                  <a:txBody>
                    <a:bodyPr/>
                    <a:lstStyle/>
                    <a:p>
                      <a:pPr algn="ctr" rtl="0" fontAlgn="b"/>
                      <a:r>
                        <a:rPr lang="pt-BR" sz="16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13/2/2026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algn="ctr"/>
                      <a:r>
                        <a:rPr lang="pt-BR" sz="16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02122">
                <a:tc>
                  <a:txBody>
                    <a:bodyPr/>
                    <a:lstStyle/>
                    <a:p>
                      <a:pPr algn="ctr" rtl="0" fontAlgn="b"/>
                      <a:r>
                        <a:rPr lang="pt-BR" sz="16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02122">
                <a:tc>
                  <a:txBody>
                    <a:bodyPr/>
                    <a:lstStyle/>
                    <a:p>
                      <a:pPr algn="ctr" rtl="0" fontAlgn="b"/>
                      <a:r>
                        <a:rPr lang="pt-BR" sz="16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13/3/2026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02122">
                <a:tc>
                  <a:txBody>
                    <a:bodyPr/>
                    <a:lstStyle/>
                    <a:p>
                      <a:pPr algn="ctr" rtl="0" fontAlgn="b"/>
                      <a:r>
                        <a:rPr lang="pt-BR" sz="16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02122">
                <a:tc>
                  <a:txBody>
                    <a:bodyPr/>
                    <a:lstStyle/>
                    <a:p>
                      <a:pPr algn="ctr" rtl="0" fontAlgn="b"/>
                      <a:r>
                        <a:rPr lang="pt-BR" sz="16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10/4/2026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02122">
                <a:tc>
                  <a:txBody>
                    <a:bodyPr/>
                    <a:lstStyle/>
                    <a:p>
                      <a:pPr algn="ctr" rtl="0" fontAlgn="b"/>
                      <a:r>
                        <a:rPr lang="pt-BR" sz="16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24/4/2026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02122">
                <a:tc>
                  <a:txBody>
                    <a:bodyPr/>
                    <a:lstStyle/>
                    <a:p>
                      <a:pPr algn="ctr" rtl="0" fontAlgn="b"/>
                      <a:r>
                        <a:rPr lang="pt-BR" sz="16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8/5/2026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02122">
                <a:tc>
                  <a:txBody>
                    <a:bodyPr/>
                    <a:lstStyle/>
                    <a:p>
                      <a:pPr algn="ctr" rtl="0" fontAlgn="b"/>
                      <a:r>
                        <a:rPr lang="pt-BR" sz="1600" b="1" dirty="0">
                          <a:solidFill>
                            <a:schemeClr val="accent5"/>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dirty="0">
                          <a:solidFill>
                            <a:schemeClr val="accent5"/>
                          </a:solidFill>
                          <a:effectLst/>
                        </a:rPr>
                        <a:t>22/5/2026*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chemeClr val="accent5"/>
                          </a:solidFill>
                        </a:rPr>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02122">
                <a:tc>
                  <a:txBody>
                    <a:bodyPr/>
                    <a:lstStyle/>
                    <a:p>
                      <a:pPr algn="ctr" rtl="0" fontAlgn="b"/>
                      <a:r>
                        <a:rPr lang="pt-BR" sz="1600" b="1" kern="1200" dirty="0">
                          <a:solidFill>
                            <a:srgbClr val="00B050"/>
                          </a:solidFill>
                          <a:latin typeface="+mn-lt"/>
                          <a:ea typeface="+mn-ea"/>
                          <a:cs typeface="+mn-cs"/>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kern="1200" dirty="0">
                          <a:solidFill>
                            <a:srgbClr val="00B050"/>
                          </a:solidFill>
                          <a:latin typeface="+mn-lt"/>
                          <a:ea typeface="+mn-ea"/>
                          <a:cs typeface="+mn-cs"/>
                        </a:rPr>
                        <a:t>5/6/2026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02122">
                <a:tc>
                  <a:txBody>
                    <a:bodyPr/>
                    <a:lstStyle/>
                    <a:p>
                      <a:pPr algn="ctr" rtl="0" fontAlgn="b"/>
                      <a:r>
                        <a:rPr lang="pt-BR" sz="16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19/6/2026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02122">
                <a:tc>
                  <a:txBody>
                    <a:bodyPr/>
                    <a:lstStyle/>
                    <a:p>
                      <a:pPr algn="ctr" rtl="0" fontAlgn="b"/>
                      <a:r>
                        <a:rPr lang="pt-BR" sz="1600" b="1" dirty="0">
                          <a:solidFill>
                            <a:srgbClr val="7030A0"/>
                          </a:solidFill>
                          <a:effectLst/>
                        </a:rPr>
                        <a:t>11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800" b="1" i="0" kern="1200" dirty="0">
                          <a:solidFill>
                            <a:srgbClr val="7030A0"/>
                          </a:solidFill>
                          <a:effectLst/>
                          <a:latin typeface="+mn-lt"/>
                          <a:ea typeface="+mn-ea"/>
                          <a:cs typeface="+mn-cs"/>
                        </a:rPr>
                        <a:t>3/7/2026</a:t>
                      </a:r>
                      <a:endParaRPr lang="en-US" sz="1600" b="1" dirty="0">
                        <a:solidFill>
                          <a:srgbClr val="7030A0"/>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rgbClr val="7030A0"/>
                          </a:solidFill>
                        </a:rPr>
                        <a:t>NP3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08687123"/>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00B0F0"/>
                </a:solidFill>
              </a:rPr>
              <a:t>quinzenais</a:t>
            </a:r>
            <a:r>
              <a:rPr lang="pt-BR" dirty="0"/>
              <a:t>, começando sempre às 19:30.</a:t>
            </a:r>
          </a:p>
        </p:txBody>
      </p:sp>
      <p:sp>
        <p:nvSpPr>
          <p:cNvPr id="3" name="TextBox 2">
            <a:extLst>
              <a:ext uri="{FF2B5EF4-FFF2-40B4-BE49-F238E27FC236}">
                <a16:creationId xmlns:a16="http://schemas.microsoft.com/office/drawing/2014/main" id="{09CC31A4-B469-5B5A-CE69-4EA5EF1B395B}"/>
              </a:ext>
            </a:extLst>
          </p:cNvPr>
          <p:cNvSpPr txBox="1"/>
          <p:nvPr/>
        </p:nvSpPr>
        <p:spPr>
          <a:xfrm>
            <a:off x="1343808" y="5842617"/>
            <a:ext cx="2536464" cy="307777"/>
          </a:xfrm>
          <a:prstGeom prst="rect">
            <a:avLst/>
          </a:prstGeom>
          <a:noFill/>
        </p:spPr>
        <p:txBody>
          <a:bodyPr wrap="none" rtlCol="0">
            <a:spAutoFit/>
          </a:bodyPr>
          <a:lstStyle/>
          <a:p>
            <a:r>
              <a:rPr lang="pt-BR" sz="1400" b="1" dirty="0">
                <a:solidFill>
                  <a:schemeClr val="accent5"/>
                </a:solidFill>
              </a:rPr>
              <a:t>*Feriado (reposição assíncrona)</a:t>
            </a:r>
            <a:endParaRPr lang="en-US" sz="1400" b="1" dirty="0">
              <a:solidFill>
                <a:schemeClr val="accent5"/>
              </a:solidFill>
            </a:endParaRP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executa uma </a:t>
            </a:r>
            <a:r>
              <a:rPr lang="pt-BR" b="1" i="1" dirty="0"/>
              <a:t>ação </a:t>
            </a:r>
            <a:r>
              <a:rPr lang="pt-BR" dirty="0"/>
              <a:t>e recebe um </a:t>
            </a:r>
            <a:r>
              <a:rPr lang="pt-BR" b="1" i="1" dirty="0"/>
              <a:t>reforço positivo ou negativo</a:t>
            </a:r>
            <a:r>
              <a:rPr lang="pt-BR" dirty="0"/>
              <a:t> em consequência da </a:t>
            </a:r>
            <a:r>
              <a:rPr lang="pt-BR" b="1" i="1" dirty="0"/>
              <a:t>ação</a:t>
            </a:r>
            <a:r>
              <a:rPr lang="pt-BR" dirty="0"/>
              <a:t> tomada.</a:t>
            </a:r>
          </a:p>
        </p:txBody>
      </p:sp>
      <p:pic>
        <p:nvPicPr>
          <p:cNvPr id="4" name="Picture 4" descr="A Beginner's Guide to Reinforcement Learning and its Basic Implementation  from Scratch | by Tanvi Penumudy | Analytics Vidhya | Medium">
            <a:extLst>
              <a:ext uri="{FF2B5EF4-FFF2-40B4-BE49-F238E27FC236}">
                <a16:creationId xmlns:a16="http://schemas.microsoft.com/office/drawing/2014/main" id="{4D4D1D1B-9B86-7342-0FDC-34E5D24B3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42" y="2753957"/>
            <a:ext cx="5100335" cy="256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F9D3-70FC-0533-8120-A9C897AC820E}"/>
              </a:ext>
            </a:extLst>
          </p:cNvPr>
          <p:cNvSpPr>
            <a:spLocks noGrp="1"/>
          </p:cNvSpPr>
          <p:nvPr>
            <p:ph type="title"/>
          </p:nvPr>
        </p:nvSpPr>
        <p:spPr/>
        <p:txBody>
          <a:bodyPr/>
          <a:lstStyle/>
          <a:p>
            <a:r>
              <a:rPr lang="pt-BR" dirty="0"/>
              <a:t>Aprendizado </a:t>
            </a:r>
            <a:r>
              <a:rPr lang="pt-PT" dirty="0" err="1"/>
              <a:t>metaheurístico</a:t>
            </a:r>
            <a:endParaRPr lang="en-US" dirty="0"/>
          </a:p>
        </p:txBody>
      </p:sp>
      <p:sp>
        <p:nvSpPr>
          <p:cNvPr id="3" name="Content Placeholder 2">
            <a:extLst>
              <a:ext uri="{FF2B5EF4-FFF2-40B4-BE49-F238E27FC236}">
                <a16:creationId xmlns:a16="http://schemas.microsoft.com/office/drawing/2014/main" id="{CE726C47-35FF-CAA5-8FDE-A069743DD622}"/>
              </a:ext>
            </a:extLst>
          </p:cNvPr>
          <p:cNvSpPr>
            <a:spLocks noGrp="1"/>
          </p:cNvSpPr>
          <p:nvPr>
            <p:ph idx="1"/>
          </p:nvPr>
        </p:nvSpPr>
        <p:spPr>
          <a:xfrm>
            <a:off x="838201" y="1825624"/>
            <a:ext cx="11199606" cy="5032375"/>
          </a:xfrm>
        </p:spPr>
        <p:txBody>
          <a:bodyPr>
            <a:normAutofit/>
          </a:bodyPr>
          <a:lstStyle/>
          <a:p>
            <a:r>
              <a:rPr lang="pt-BR" b="1" dirty="0" err="1"/>
              <a:t>Metaheurísticas</a:t>
            </a:r>
            <a:r>
              <a:rPr lang="pt-BR" dirty="0"/>
              <a:t> são </a:t>
            </a:r>
            <a:r>
              <a:rPr lang="pt-BR" b="1" dirty="0"/>
              <a:t>estratégias gerais de otimização</a:t>
            </a:r>
            <a:r>
              <a:rPr lang="pt-BR" dirty="0"/>
              <a:t> usadas para encontrar boas soluções (muitas vezes próximas da ótima, i.e., </a:t>
            </a:r>
            <a:r>
              <a:rPr lang="pt-BR" b="1" dirty="0">
                <a:solidFill>
                  <a:srgbClr val="7030A0"/>
                </a:solidFill>
              </a:rPr>
              <a:t>subótimas</a:t>
            </a:r>
            <a:r>
              <a:rPr lang="pt-BR" dirty="0"/>
              <a:t>) para </a:t>
            </a:r>
            <a:r>
              <a:rPr lang="pt-BR" b="1" dirty="0"/>
              <a:t>problemas complexos</a:t>
            </a:r>
            <a:r>
              <a:rPr lang="pt-BR" dirty="0"/>
              <a:t>, especialmente quando:</a:t>
            </a:r>
          </a:p>
          <a:p>
            <a:pPr lvl="1">
              <a:buFont typeface="Wingdings" panose="05000000000000000000" pitchFamily="2" charset="2"/>
              <a:buChar char="§"/>
            </a:pPr>
            <a:r>
              <a:rPr lang="pt-BR" dirty="0"/>
              <a:t>O espaço de busca é muito grande</a:t>
            </a:r>
          </a:p>
          <a:p>
            <a:pPr lvl="1">
              <a:buFont typeface="Wingdings" panose="05000000000000000000" pitchFamily="2" charset="2"/>
              <a:buChar char="§"/>
            </a:pPr>
            <a:r>
              <a:rPr lang="pt-BR" dirty="0"/>
              <a:t>O problema é NP-difícil </a:t>
            </a:r>
          </a:p>
          <a:p>
            <a:pPr lvl="2">
              <a:buFont typeface="Courier New" panose="02070309020205020404" pitchFamily="49" charset="0"/>
              <a:buChar char="o"/>
            </a:pPr>
            <a:r>
              <a:rPr lang="pt-BR" dirty="0"/>
              <a:t>Problemas para os quais não existe algoritmo rápido que os resolva exatamente para todos os casos.</a:t>
            </a:r>
          </a:p>
          <a:p>
            <a:pPr lvl="1">
              <a:buFont typeface="Wingdings" panose="05000000000000000000" pitchFamily="2" charset="2"/>
              <a:buChar char="§"/>
            </a:pPr>
            <a:r>
              <a:rPr lang="pt-BR" dirty="0"/>
              <a:t>Não existe solução exata viável computacionalmente</a:t>
            </a:r>
          </a:p>
          <a:p>
            <a:pPr lvl="1">
              <a:buFont typeface="Wingdings" panose="05000000000000000000" pitchFamily="2" charset="2"/>
              <a:buChar char="§"/>
            </a:pPr>
            <a:r>
              <a:rPr lang="pt-BR" dirty="0"/>
              <a:t>O modelo matemático é não linear ou não </a:t>
            </a:r>
            <a:r>
              <a:rPr lang="pt-BR" dirty="0" err="1"/>
              <a:t>diferenciável</a:t>
            </a:r>
            <a:endParaRPr lang="pt-BR" dirty="0"/>
          </a:p>
          <a:p>
            <a:r>
              <a:rPr lang="pt-BR" dirty="0"/>
              <a:t>Elas não garantem a solução ótima, mas geralmente produzem </a:t>
            </a:r>
            <a:r>
              <a:rPr lang="pt-BR" b="1" dirty="0"/>
              <a:t>boas soluções em </a:t>
            </a:r>
            <a:r>
              <a:rPr lang="pt-BR" b="1" dirty="0">
                <a:solidFill>
                  <a:srgbClr val="7030A0"/>
                </a:solidFill>
              </a:rPr>
              <a:t>tempo razoável</a:t>
            </a:r>
            <a:r>
              <a:rPr lang="pt-BR" dirty="0"/>
              <a:t>.</a:t>
            </a:r>
          </a:p>
          <a:p>
            <a:endParaRPr lang="en-US" dirty="0"/>
          </a:p>
        </p:txBody>
      </p:sp>
    </p:spTree>
    <p:extLst>
      <p:ext uri="{BB962C8B-B14F-4D97-AF65-F5344CB8AC3E}">
        <p14:creationId xmlns:p14="http://schemas.microsoft.com/office/powerpoint/2010/main" val="3449378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E8A29-633C-1FBF-5E81-04F45DDC13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3C5422-7168-CD17-9946-5EE26AE1604C}"/>
              </a:ext>
            </a:extLst>
          </p:cNvPr>
          <p:cNvSpPr>
            <a:spLocks noGrp="1"/>
          </p:cNvSpPr>
          <p:nvPr>
            <p:ph type="title"/>
          </p:nvPr>
        </p:nvSpPr>
        <p:spPr>
          <a:xfrm>
            <a:off x="838200" y="250825"/>
            <a:ext cx="10515600" cy="1325563"/>
          </a:xfrm>
        </p:spPr>
        <p:txBody>
          <a:bodyPr/>
          <a:lstStyle/>
          <a:p>
            <a:r>
              <a:rPr lang="en-US" dirty="0" err="1"/>
              <a:t>Principais</a:t>
            </a:r>
            <a:r>
              <a:rPr lang="en-US" dirty="0"/>
              <a:t> </a:t>
            </a:r>
            <a:r>
              <a:rPr lang="en-US" dirty="0" err="1"/>
              <a:t>tipos</a:t>
            </a:r>
            <a:r>
              <a:rPr lang="en-US" dirty="0"/>
              <a:t> de </a:t>
            </a:r>
            <a:r>
              <a:rPr lang="en-US" dirty="0" err="1"/>
              <a:t>metaheurísticas</a:t>
            </a:r>
            <a:endParaRPr lang="en-US" dirty="0"/>
          </a:p>
        </p:txBody>
      </p:sp>
      <p:sp>
        <p:nvSpPr>
          <p:cNvPr id="3" name="Espaço Reservado para Conteúdo 2">
            <a:extLst>
              <a:ext uri="{FF2B5EF4-FFF2-40B4-BE49-F238E27FC236}">
                <a16:creationId xmlns:a16="http://schemas.microsoft.com/office/drawing/2014/main" id="{4BA5CC87-40D9-E78C-A6DB-554DFECBA95F}"/>
              </a:ext>
            </a:extLst>
          </p:cNvPr>
          <p:cNvSpPr>
            <a:spLocks noGrp="1"/>
          </p:cNvSpPr>
          <p:nvPr>
            <p:ph idx="1"/>
          </p:nvPr>
        </p:nvSpPr>
        <p:spPr>
          <a:xfrm>
            <a:off x="6252122" y="1533524"/>
            <a:ext cx="5797004" cy="5324476"/>
          </a:xfrm>
        </p:spPr>
        <p:txBody>
          <a:bodyPr>
            <a:normAutofit/>
          </a:bodyPr>
          <a:lstStyle/>
          <a:p>
            <a:r>
              <a:rPr lang="en-US" dirty="0" err="1"/>
              <a:t>Inspirados</a:t>
            </a:r>
            <a:r>
              <a:rPr lang="en-US" dirty="0"/>
              <a:t> </a:t>
            </a:r>
            <a:r>
              <a:rPr lang="en-US" dirty="0" err="1"/>
              <a:t>na</a:t>
            </a:r>
            <a:r>
              <a:rPr lang="en-US" dirty="0"/>
              <a:t> </a:t>
            </a:r>
            <a:r>
              <a:rPr lang="en-US" dirty="0" err="1"/>
              <a:t>natureza</a:t>
            </a:r>
            <a:endParaRPr lang="en-US" dirty="0"/>
          </a:p>
          <a:p>
            <a:pPr lvl="1">
              <a:buFont typeface="Wingdings" panose="05000000000000000000" pitchFamily="2" charset="2"/>
              <a:buChar char="§"/>
            </a:pPr>
            <a:r>
              <a:rPr lang="pt-BR" dirty="0"/>
              <a:t>Otimização por colônia de formigas</a:t>
            </a:r>
          </a:p>
          <a:p>
            <a:pPr lvl="2">
              <a:buFont typeface="Courier New" panose="02070309020205020404" pitchFamily="49" charset="0"/>
              <a:buChar char="o"/>
            </a:pPr>
            <a:r>
              <a:rPr lang="pt-BR" dirty="0"/>
              <a:t>Baseada no comportamento de formigas encontrando caminhos mínimos.</a:t>
            </a:r>
          </a:p>
          <a:p>
            <a:pPr lvl="1">
              <a:buFont typeface="Wingdings" panose="05000000000000000000" pitchFamily="2" charset="2"/>
              <a:buChar char="§"/>
            </a:pPr>
            <a:r>
              <a:rPr lang="pt-BR" dirty="0"/>
              <a:t>Otimização por exame de partículas</a:t>
            </a:r>
          </a:p>
          <a:p>
            <a:pPr lvl="2">
              <a:buFont typeface="Courier New" panose="02070309020205020404" pitchFamily="49" charset="0"/>
              <a:buChar char="o"/>
            </a:pPr>
            <a:r>
              <a:rPr lang="pt-BR" dirty="0"/>
              <a:t>Inspirada no movimento coletivo de pássaros ou peixes.</a:t>
            </a:r>
          </a:p>
          <a:p>
            <a:pPr lvl="1">
              <a:buFont typeface="Wingdings" panose="05000000000000000000" pitchFamily="2" charset="2"/>
              <a:buChar char="§"/>
            </a:pPr>
            <a:r>
              <a:rPr lang="pt-BR" dirty="0"/>
              <a:t>Algoritmo genéticos</a:t>
            </a:r>
          </a:p>
          <a:p>
            <a:pPr lvl="2">
              <a:buFont typeface="Courier New" panose="02070309020205020404" pitchFamily="49" charset="0"/>
              <a:buChar char="o"/>
            </a:pPr>
            <a:r>
              <a:rPr lang="en-US" dirty="0" err="1"/>
              <a:t>Baseado</a:t>
            </a:r>
            <a:r>
              <a:rPr lang="en-US" dirty="0"/>
              <a:t> </a:t>
            </a:r>
            <a:r>
              <a:rPr lang="en-US" dirty="0" err="1"/>
              <a:t>em</a:t>
            </a:r>
            <a:r>
              <a:rPr lang="en-US" dirty="0"/>
              <a:t> </a:t>
            </a:r>
            <a:r>
              <a:rPr lang="en-US" dirty="0" err="1"/>
              <a:t>evolução</a:t>
            </a:r>
            <a:r>
              <a:rPr lang="en-US" dirty="0"/>
              <a:t> natural dos </a:t>
            </a:r>
            <a:r>
              <a:rPr lang="en-US" dirty="0" err="1"/>
              <a:t>seres</a:t>
            </a:r>
            <a:r>
              <a:rPr lang="en-US" dirty="0"/>
              <a:t> </a:t>
            </a:r>
            <a:r>
              <a:rPr lang="en-US" dirty="0" err="1"/>
              <a:t>vivos</a:t>
            </a:r>
            <a:r>
              <a:rPr lang="en-US" dirty="0"/>
              <a:t>.</a:t>
            </a:r>
            <a:endParaRPr lang="pt-BR" dirty="0"/>
          </a:p>
          <a:p>
            <a:r>
              <a:rPr lang="en-US" dirty="0" err="1"/>
              <a:t>Baseadas</a:t>
            </a:r>
            <a:r>
              <a:rPr lang="en-US" dirty="0"/>
              <a:t> </a:t>
            </a:r>
            <a:r>
              <a:rPr lang="en-US" dirty="0" err="1"/>
              <a:t>em</a:t>
            </a:r>
            <a:r>
              <a:rPr lang="en-US" dirty="0"/>
              <a:t> </a:t>
            </a:r>
            <a:r>
              <a:rPr lang="en-US" dirty="0" err="1"/>
              <a:t>busca</a:t>
            </a:r>
            <a:r>
              <a:rPr lang="en-US" dirty="0"/>
              <a:t> local</a:t>
            </a:r>
          </a:p>
          <a:p>
            <a:pPr lvl="1">
              <a:buFont typeface="Wingdings" panose="05000000000000000000" pitchFamily="2" charset="2"/>
              <a:buChar char="§"/>
            </a:pPr>
            <a:r>
              <a:rPr lang="en-US" dirty="0"/>
              <a:t>Tabu Search</a:t>
            </a:r>
          </a:p>
          <a:p>
            <a:pPr lvl="2">
              <a:buFont typeface="Courier New" panose="02070309020205020404" pitchFamily="49" charset="0"/>
              <a:buChar char="o"/>
            </a:pPr>
            <a:r>
              <a:rPr lang="pt-BR" dirty="0"/>
              <a:t>Mantém memória para evitar revisitar soluções.</a:t>
            </a:r>
          </a:p>
        </p:txBody>
      </p:sp>
      <p:pic>
        <p:nvPicPr>
          <p:cNvPr id="1028" name="Picture 4" descr="Genetic algorithm in casting gating system design">
            <a:extLst>
              <a:ext uri="{FF2B5EF4-FFF2-40B4-BE49-F238E27FC236}">
                <a16:creationId xmlns:a16="http://schemas.microsoft.com/office/drawing/2014/main" id="{4B950E33-4786-7590-D114-A20EEAABC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13F17417-B925-540F-2C69-076737F965DB}"/>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C6F27543-7466-5BD7-54F9-092A08DE7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10F64988-1CA9-E7AA-FD26-2ECD3F4D3657}"/>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EE96113E-70BC-2C24-1E89-6AD5EC5124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0384FEFC-0381-BB3D-F7B3-3F823554626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6190569-F3BF-8389-F596-CBC11E5463C6}"/>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67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Características das </a:t>
            </a:r>
            <a:r>
              <a:rPr lang="pt-BR" dirty="0" err="1"/>
              <a:t>metaheurísticas</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São </a:t>
            </a:r>
            <a:r>
              <a:rPr lang="pt-BR" b="1" dirty="0"/>
              <a:t>genéricas</a:t>
            </a:r>
            <a:r>
              <a:rPr lang="pt-BR" dirty="0"/>
              <a:t> (podem ser aplicadas a vários problemas).</a:t>
            </a:r>
          </a:p>
          <a:p>
            <a:pPr lvl="1">
              <a:buFont typeface="Wingdings" panose="05000000000000000000" pitchFamily="2" charset="2"/>
              <a:buChar char="§"/>
            </a:pPr>
            <a:r>
              <a:rPr lang="pt-BR" dirty="0"/>
              <a:t>Não foram projetadas para um único problema específico.</a:t>
            </a:r>
          </a:p>
          <a:p>
            <a:r>
              <a:rPr lang="en-US" dirty="0" err="1"/>
              <a:t>Trabalham</a:t>
            </a:r>
            <a:r>
              <a:rPr lang="en-US" dirty="0"/>
              <a:t> com </a:t>
            </a:r>
            <a:r>
              <a:rPr lang="en-US" b="1" dirty="0" err="1"/>
              <a:t>busca</a:t>
            </a:r>
            <a:r>
              <a:rPr lang="en-US" b="1" dirty="0"/>
              <a:t> </a:t>
            </a:r>
            <a:r>
              <a:rPr lang="en-US" b="1" dirty="0" err="1"/>
              <a:t>estocástica</a:t>
            </a:r>
            <a:r>
              <a:rPr lang="en-US" dirty="0"/>
              <a:t>.</a:t>
            </a:r>
            <a:endParaRPr lang="en-US" b="1" dirty="0"/>
          </a:p>
          <a:p>
            <a:pPr lvl="1">
              <a:buFont typeface="Wingdings" panose="05000000000000000000" pitchFamily="2" charset="2"/>
              <a:buChar char="§"/>
            </a:pPr>
            <a:r>
              <a:rPr lang="pt-BR" dirty="0"/>
              <a:t>Exploram o espaço de soluções probabilisticamente.</a:t>
            </a:r>
          </a:p>
          <a:p>
            <a:r>
              <a:rPr lang="en-US" dirty="0" err="1"/>
              <a:t>Não</a:t>
            </a:r>
            <a:r>
              <a:rPr lang="en-US" dirty="0"/>
              <a:t> </a:t>
            </a:r>
            <a:r>
              <a:rPr lang="en-US" dirty="0" err="1"/>
              <a:t>exigem</a:t>
            </a:r>
            <a:r>
              <a:rPr lang="en-US" dirty="0"/>
              <a:t> o </a:t>
            </a:r>
            <a:r>
              <a:rPr lang="en-US" dirty="0" err="1"/>
              <a:t>cálculo</a:t>
            </a:r>
            <a:r>
              <a:rPr lang="en-US" dirty="0"/>
              <a:t> de </a:t>
            </a:r>
            <a:r>
              <a:rPr lang="en-US" dirty="0" err="1"/>
              <a:t>derivadas</a:t>
            </a:r>
            <a:r>
              <a:rPr lang="en-US" dirty="0"/>
              <a:t> </a:t>
            </a:r>
            <a:r>
              <a:rPr lang="en-US" dirty="0" err="1"/>
              <a:t>como</a:t>
            </a:r>
            <a:r>
              <a:rPr lang="en-US" dirty="0"/>
              <a:t> </a:t>
            </a:r>
            <a:r>
              <a:rPr lang="en-US" dirty="0" err="1"/>
              <a:t>regressores</a:t>
            </a:r>
            <a:r>
              <a:rPr lang="en-US" dirty="0"/>
              <a:t>, redes </a:t>
            </a:r>
            <a:r>
              <a:rPr lang="en-US" dirty="0" err="1"/>
              <a:t>neurais</a:t>
            </a:r>
            <a:r>
              <a:rPr lang="en-US" dirty="0"/>
              <a:t>, etc.</a:t>
            </a:r>
          </a:p>
          <a:p>
            <a:r>
              <a:rPr lang="pt-BR" dirty="0"/>
              <a:t>Funcionam bem mesmo em dispositivos com </a:t>
            </a:r>
            <a:r>
              <a:rPr lang="pt-BR" b="1" i="1" dirty="0"/>
              <a:t>capacidade computacional limitada</a:t>
            </a:r>
            <a:r>
              <a:rPr lang="pt-BR" dirty="0"/>
              <a:t> (e.g., dispositivos IoT).</a:t>
            </a:r>
          </a:p>
          <a:p>
            <a:r>
              <a:rPr lang="en-US" dirty="0" err="1"/>
              <a:t>Equilibram</a:t>
            </a:r>
            <a:r>
              <a:rPr lang="en-US" dirty="0"/>
              <a:t> </a:t>
            </a:r>
            <a:r>
              <a:rPr lang="en-US" dirty="0" err="1"/>
              <a:t>exploração</a:t>
            </a:r>
            <a:r>
              <a:rPr lang="en-US" dirty="0"/>
              <a:t> vs. </a:t>
            </a:r>
            <a:r>
              <a:rPr lang="en-US" dirty="0" err="1"/>
              <a:t>explotação</a:t>
            </a:r>
            <a:r>
              <a:rPr lang="en-US" dirty="0"/>
              <a:t>.</a:t>
            </a:r>
            <a:r>
              <a:rPr lang="pt-BR" dirty="0"/>
              <a:t> </a:t>
            </a:r>
          </a:p>
          <a:p>
            <a:pPr lvl="1">
              <a:buFont typeface="Wingdings" panose="05000000000000000000" pitchFamily="2" charset="2"/>
              <a:buChar char="§"/>
            </a:pPr>
            <a:r>
              <a:rPr lang="pt-BR" dirty="0"/>
              <a:t>Explora soluções em novas regiões do espaço de soluções ao mesmo tempo em que se refina as melhores soluções já encontradas.</a:t>
            </a:r>
            <a:endParaRPr lang="en-US" dirty="0"/>
          </a:p>
        </p:txBody>
      </p:sp>
    </p:spTree>
    <p:extLst>
      <p:ext uri="{BB962C8B-B14F-4D97-AF65-F5344CB8AC3E}">
        <p14:creationId xmlns:p14="http://schemas.microsoft.com/office/powerpoint/2010/main" val="44901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5260489" y="1825624"/>
            <a:ext cx="6766410" cy="5032375"/>
          </a:xfrm>
        </p:spPr>
        <p:txBody>
          <a:bodyPr>
            <a:normAutofit/>
          </a:bodyPr>
          <a:lstStyle/>
          <a:p>
            <a:r>
              <a:rPr lang="pt-BR" dirty="0"/>
              <a:t>Durante o curso, usaremos </a:t>
            </a:r>
            <a:r>
              <a:rPr lang="pt-BR" b="1" i="1" dirty="0"/>
              <a:t>Python</a:t>
            </a:r>
            <a:r>
              <a:rPr lang="pt-BR" dirty="0"/>
              <a:t>.</a:t>
            </a:r>
          </a:p>
          <a:p>
            <a:pPr lvl="1">
              <a:buFont typeface="Wingdings" panose="05000000000000000000" pitchFamily="2" charset="2"/>
              <a:buChar char="§"/>
            </a:pPr>
            <a:r>
              <a:rPr lang="pt-BR" dirty="0"/>
              <a:t>Pois é a linguagem mais utilizada em ML além de ser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usaremos o </a:t>
            </a:r>
            <a:r>
              <a:rPr lang="pt-BR" b="1" i="1" dirty="0"/>
              <a:t>Google Colab.</a:t>
            </a:r>
            <a:endParaRPr lang="pt-BR" dirty="0"/>
          </a:p>
        </p:txBody>
      </p:sp>
      <p:grpSp>
        <p:nvGrpSpPr>
          <p:cNvPr id="8" name="Grupo 7"/>
          <p:cNvGrpSpPr/>
          <p:nvPr/>
        </p:nvGrpSpPr>
        <p:grpSpPr>
          <a:xfrm>
            <a:off x="369496" y="2464387"/>
            <a:ext cx="4600537" cy="3183378"/>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Google Drive, evitando a perda de códigos.</a:t>
            </a:r>
          </a:p>
          <a:p>
            <a:r>
              <a:rPr lang="pt-BR" dirty="0"/>
              <a:t>URL: </a:t>
            </a:r>
            <a:r>
              <a:rPr lang="pt-BR" dirty="0">
                <a:hlinkClick r:id="rId3"/>
              </a:rPr>
              <a:t>https://colab.research.google.com/</a:t>
            </a:r>
            <a:endParaRPr lang="pt-BR" dirty="0"/>
          </a:p>
          <a:p>
            <a:r>
              <a:rPr lang="pt-BR" b="1" dirty="0"/>
              <a:t>Vocês não precisam instalar nada</a:t>
            </a:r>
            <a:r>
              <a:rPr lang="pt-BR" dirty="0"/>
              <a:t>, apenas terem conexão com a internet.</a:t>
            </a:r>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 </a:t>
                </a:r>
                <a:r>
                  <a:rPr lang="pt-BR" dirty="0"/>
                  <a:t>(i.e., </a:t>
                </a:r>
                <a:r>
                  <a:rPr lang="pt-BR" b="1" i="1" dirty="0">
                    <a:solidFill>
                      <a:srgbClr val="7030A0"/>
                    </a:solidFill>
                  </a:rPr>
                  <a:t>um modelo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Queremos um bom mapeamento tanto para amostras conhecidas quanto para inéditas.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444"/>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4964261" y="1797048"/>
                <a:ext cx="7227739" cy="5060952"/>
              </a:xfrm>
            </p:spPr>
            <p:txBody>
              <a:bodyPr>
                <a:normAutofit lnSpcReduction="10000"/>
              </a:bodyPr>
              <a:lstStyle/>
              <a:p>
                <a:r>
                  <a:rPr lang="pt-BR" dirty="0"/>
                  <a:t>Mas o que você quer dizer com “</a:t>
                </a:r>
                <a:r>
                  <a:rPr lang="pt-BR" b="1" i="1" dirty="0">
                    <a:solidFill>
                      <a:schemeClr val="accent2"/>
                    </a:solidFill>
                  </a:rPr>
                  <a:t>melhor forma possível</a:t>
                </a:r>
                <a:r>
                  <a:rPr lang="pt-BR" dirty="0"/>
                  <a:t>”?</a:t>
                </a:r>
              </a:p>
              <a:p>
                <a:pPr lvl="1">
                  <a:buFont typeface="Wingdings" panose="05000000000000000000" pitchFamily="2" charset="2"/>
                  <a:buChar char="§"/>
                </a:pPr>
                <a:r>
                  <a:rPr lang="pt-BR" b="1" dirty="0">
                    <a:solidFill>
                      <a:schemeClr val="accent5"/>
                    </a:solidFill>
                  </a:rPr>
                  <a:t>No sentido da otimização de uma dada métrica.</a:t>
                </a:r>
                <a:endParaRPr lang="pt-BR" dirty="0">
                  <a:solidFill>
                    <a:schemeClr val="accent5"/>
                  </a:solidFill>
                </a:endParaRPr>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a:p>
                <a:pPr lvl="2">
                  <a:buFont typeface="Courier New" panose="02070309020205020404" pitchFamily="49" charset="0"/>
                  <a:buChar char="o"/>
                </a:pPr>
                <a:r>
                  <a:rPr lang="pt-BR" dirty="0"/>
                  <a:t>Não existe uma função na natureza que mapeie temperatura em picolés.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4964261" y="1797048"/>
                <a:ext cx="7227739" cy="5060952"/>
              </a:xfrm>
              <a:blipFill>
                <a:blip r:embed="rId3"/>
                <a:stretch>
                  <a:fillRect l="-1518" t="-2771" r="-2108"/>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Colab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sextas-feiras das 18:30 às 19:30.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terças-feiras das 17:30 às 19:30.</a:t>
            </a:r>
          </a:p>
          <a:p>
            <a:pPr lvl="1">
              <a:buFont typeface="Wingdings" panose="05000000000000000000" pitchFamily="2" charset="2"/>
              <a:buChar char="§"/>
            </a:pPr>
            <a:r>
              <a:rPr lang="pt-BR" b="1" dirty="0"/>
              <a:t>Atendimento remoto via 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podem ser resolvidas em grupo com no máximo 3 alunos.</a:t>
            </a:r>
          </a:p>
          <a:p>
            <a:pPr lvl="1">
              <a:buFont typeface="Wingdings" panose="05000000000000000000" pitchFamily="2" charset="2"/>
              <a:buChar char="§"/>
            </a:pPr>
            <a:r>
              <a:rPr lang="pt-BR" dirty="0"/>
              <a:t>As atividades serão atribuídas e entregues corrigidas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solidFill>
                  <a:schemeClr val="accent2"/>
                </a:solidFill>
              </a:rPr>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solidFill>
                  <a:schemeClr val="accent2"/>
                </a:solidFill>
              </a:rPr>
              <a:t>Salário</a:t>
            </a:r>
            <a:r>
              <a:rPr lang="pt-BR" dirty="0"/>
              <a:t>: como as empresas têm se </a:t>
            </a:r>
            <a:r>
              <a:rPr lang="pt-BR" b="1" dirty="0"/>
              <a:t>apoiado mais e mais em IA para aumentar seus lucros</a:t>
            </a:r>
            <a:r>
              <a:rPr lang="pt-BR" dirty="0"/>
              <a:t>, elas têm tido uma </a:t>
            </a:r>
            <a:r>
              <a:rPr lang="pt-BR" b="1" dirty="0"/>
              <a:t>demanda crescente por profissionais </a:t>
            </a:r>
            <a:r>
              <a:rPr lang="pt-BR" dirty="0"/>
              <a:t>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solidFill>
                  <a:schemeClr val="accent2"/>
                </a:solidFill>
              </a:rPr>
              <a:t>Pesquisa</a:t>
            </a:r>
            <a:r>
              <a:rPr lang="pt-BR" dirty="0"/>
              <a:t>: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alocação de recursos (e.g., feixes, potência, </a:t>
            </a:r>
            <a:r>
              <a:rPr lang="pt-BR" b="1" i="1" dirty="0" err="1">
                <a:solidFill>
                  <a:srgbClr val="7030A0"/>
                </a:solidFill>
              </a:rPr>
              <a:t>subportadoras</a:t>
            </a:r>
            <a:r>
              <a:rPr lang="pt-BR" b="1" i="1" dirty="0">
                <a:solidFill>
                  <a:srgbClr val="7030A0"/>
                </a:solidFill>
              </a:rPr>
              <a:t>) até segurança cibernética e </a:t>
            </a:r>
            <a:r>
              <a:rPr lang="pt-BR" b="1" i="1" dirty="0" err="1">
                <a:solidFill>
                  <a:srgbClr val="7030A0"/>
                </a:solidFill>
              </a:rPr>
              <a:t>chatbots</a:t>
            </a:r>
            <a:r>
              <a:rPr lang="pt-BR" b="1" i="1" dirty="0">
                <a:solidFill>
                  <a:srgbClr val="7030A0"/>
                </a:solidFill>
              </a:rPr>
              <a:t> para atendimento</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47BE4-3332-F16B-0076-1E6AC2709354}"/>
              </a:ext>
            </a:extLst>
          </p:cNvPr>
          <p:cNvSpPr>
            <a:spLocks noGrp="1"/>
          </p:cNvSpPr>
          <p:nvPr>
            <p:ph idx="1"/>
          </p:nvPr>
        </p:nvSpPr>
        <p:spPr>
          <a:xfrm>
            <a:off x="838200" y="2593144"/>
            <a:ext cx="10515600" cy="1671712"/>
          </a:xfrm>
        </p:spPr>
        <p:txBody>
          <a:bodyPr>
            <a:normAutofit fontScale="92500" lnSpcReduction="10000"/>
          </a:bodyPr>
          <a:lstStyle/>
          <a:p>
            <a:pPr marL="0" indent="0" algn="ctr">
              <a:buNone/>
            </a:pPr>
            <a:r>
              <a:rPr lang="pt-BR" sz="6600" i="1" dirty="0"/>
              <a:t>Mas o que é inteligência artificial?</a:t>
            </a:r>
            <a:endParaRPr lang="en-US" sz="6600" i="1" dirty="0"/>
          </a:p>
        </p:txBody>
      </p:sp>
    </p:spTree>
    <p:extLst>
      <p:ext uri="{BB962C8B-B14F-4D97-AF65-F5344CB8AC3E}">
        <p14:creationId xmlns:p14="http://schemas.microsoft.com/office/powerpoint/2010/main" val="8605227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10133</TotalTime>
  <Words>10472</Words>
  <Application>Microsoft Office PowerPoint</Application>
  <PresentationFormat>Widescreen</PresentationFormat>
  <Paragraphs>745</Paragraphs>
  <Slides>49</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Courier New</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PowerPoint Presentation</vt:lpstr>
      <vt:lpstr>O que é inteligência artificial?</vt:lpstr>
      <vt:lpstr>O que é inteligência artificial?</vt:lpstr>
      <vt:lpstr>O problema da inteligência artificial</vt:lpstr>
      <vt:lpstr>Subáreas da inteligência artificial</vt:lpstr>
      <vt:lpstr>Subáreas da inteligência artificial</vt:lpstr>
      <vt:lpstr>Subáreas da inteligência artificial</vt:lpstr>
      <vt:lpstr>Por quê ML?</vt:lpstr>
      <vt:lpstr>PowerPoint Presentation</vt:lpstr>
      <vt:lpstr>O que é o aprendizado de máquina?</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por reforço</vt:lpstr>
      <vt:lpstr>Aprendizado por reforço</vt:lpstr>
      <vt:lpstr>Aprendizado metaheurístico</vt:lpstr>
      <vt:lpstr>Principais tipos de metaheurísticas</vt:lpstr>
      <vt:lpstr>Características das metaheurísticas</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2161</cp:revision>
  <dcterms:created xsi:type="dcterms:W3CDTF">2020-01-20T13:50:05Z</dcterms:created>
  <dcterms:modified xsi:type="dcterms:W3CDTF">2026-02-13T21:41:05Z</dcterms:modified>
</cp:coreProperties>
</file>